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7" r:id="rId6"/>
    <p:sldId id="278" r:id="rId7"/>
    <p:sldId id="258" r:id="rId8"/>
    <p:sldId id="259" r:id="rId9"/>
    <p:sldId id="260" r:id="rId10"/>
    <p:sldId id="279" r:id="rId11"/>
    <p:sldId id="261" r:id="rId12"/>
    <p:sldId id="262" r:id="rId13"/>
    <p:sldId id="263" r:id="rId14"/>
    <p:sldId id="264" r:id="rId15"/>
    <p:sldId id="265" r:id="rId16"/>
    <p:sldId id="280" r:id="rId17"/>
    <p:sldId id="281" r:id="rId18"/>
    <p:sldId id="282" r:id="rId19"/>
    <p:sldId id="266" r:id="rId20"/>
    <p:sldId id="283" r:id="rId21"/>
    <p:sldId id="284" r:id="rId22"/>
    <p:sldId id="285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86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3.xml"/><Relationship Id="rId8" Type="http://schemas.openxmlformats.org/officeDocument/2006/relationships/slide" Target="../slides/slide21.xml"/><Relationship Id="rId7" Type="http://schemas.openxmlformats.org/officeDocument/2006/relationships/slide" Target="../slides/slide12.xml"/><Relationship Id="rId6" Type="http://schemas.openxmlformats.org/officeDocument/2006/relationships/slide" Target="../slides/slide11.xml"/><Relationship Id="rId5" Type="http://schemas.openxmlformats.org/officeDocument/2006/relationships/slide" Target="../slides/slide9.xml"/><Relationship Id="rId4" Type="http://schemas.openxmlformats.org/officeDocument/2006/relationships/slide" Target="../slides/slide6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2" Type="http://schemas.openxmlformats.org/officeDocument/2006/relationships/slide" Target="../slides/slide28.xml"/><Relationship Id="rId11" Type="http://schemas.openxmlformats.org/officeDocument/2006/relationships/slide" Target="../slides/slide27.xml"/><Relationship Id="rId10" Type="http://schemas.openxmlformats.org/officeDocument/2006/relationships/slide" Target="../slides/slide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f5445f3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361f1240&amp;cid=8361f1240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2e37828e&amp;cid=22e37828e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54e88512&amp;cid=654e88512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04a7fc0a&amp;cid=404a7fc0a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cd75f4fe2&amp;cid=cd75f4fe2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fa4ee252&amp;cid=cfa4ee252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8c1f6eada&amp;cid=8c1f6eada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843c28b84&amp;cid=843c28b84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a8791e4cc&amp;cid=a8791e4cc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b77fff04d&amp;cid=b77fff04d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f5445f3b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f5445f3b9.fixed?color=0,173,163&amp;vtp=1&amp;bbb=1"/>
          <p:cNvSpPr/>
          <p:nvPr/>
        </p:nvSpPr>
        <p:spPr>
          <a:xfrm>
            <a:off x="466344" y="3675888"/>
            <a:ext cx="11368088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40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课时评价作业（三）</a:t>
            </a:r>
            <a:r>
              <a:rPr lang="en-US" altLang="zh-CN" sz="4000" b="1" i="0" spc="-10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人的正确思想是从哪里来的？</a:t>
            </a:r>
            <a:endParaRPr lang="en-US" altLang="zh-CN" sz="40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654e88512?pid=63ef3a391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第①处,根据前文中的“‘率领’一群汹涌的革命词语”可知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用拟人手法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,把毛泽东创造的众多的革命词语当成部队来写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毛泽东使用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这些词语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,取得了攻克城池般的效果,应填写“攻城略地”。攻城略地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,夺取土地。第②处,语境说的是“整风”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一词传神地概括了党的灵魂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应填写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“神来之笔”。神来之笔:绝妙的文思或词句。第③处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结合前文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的历史背景和后文对该成语的解释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，联系所学，可知此处可填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糖衣炮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”。糖衣炮弹：比喻腐蚀、拉拢，拖人下水的手段。第④处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语境说的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“毛氏文章”中那些创新的思想、独特的词语、丰富的意象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回想起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，让人感觉意味深长,应填写“回味无穷”。回味无穷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语言或文艺作品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含义深远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，使人听后或读后反复体味，感觉韵味无穷。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404a7fc0a?sp=1&amp;pid=63ef3a39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文中画波浪线的句子有语病,请进行修改,使语言表达准确流畅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13_1#404a7fc0a.blank?pid=63ef3a391&amp;color=0,0,0&amp;vpa=4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毛氏词语”在历史的岩石上留下深深划痕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在革命队伍中掀起了语言风暴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,凝聚了革命者,赢得了中间派,击败了敌对者。（每处2分）</a:t>
            </a:r>
            <a:endParaRPr lang="en-US" altLang="zh-CN" sz="2800" dirty="0"/>
          </a:p>
        </p:txBody>
      </p:sp>
      <p:sp>
        <p:nvSpPr>
          <p:cNvPr id="4" name="QB_4_AS.14_1#404a7fc0a?pid=63ef3a391&amp;color=0,0,0&amp;vtp=1&amp;bbb=1&amp;hb=1"/>
          <p:cNvSpPr/>
          <p:nvPr/>
        </p:nvSpPr>
        <p:spPr>
          <a:xfrm>
            <a:off x="612648" y="3089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画波浪线的句子有两处语病:一是“‘毛氏词语’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革命队伍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中途易辙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,应改为“在革命队伍中”;二是“击败了中间派,赢得了敌对者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配不当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,应改为“赢得了中间派,击败了敌对者”。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cd75f4fe2?sp=1&amp;pid=63ef3a391&amp;color=0,0,0&amp;vtp=1&amp;bt=1&amp;bbb=1&amp;hb=1&amp;hltap=1"/>
          <p:cNvSpPr/>
          <p:nvPr/>
        </p:nvSpPr>
        <p:spPr>
          <a:xfrm>
            <a:off x="612648" y="46800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文中画横线的句子使用了什么修辞手法?请简要分析其表达效果。（5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4_1#cd75f4fe2?pid=63ef3a391&amp;color=0,0,0&amp;vtp=1&amp;bbb=1&amp;hb=1"/>
          <p:cNvSpPr/>
          <p:nvPr/>
        </p:nvSpPr>
        <p:spPr>
          <a:xfrm>
            <a:off x="612648" y="3686254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画横线的句子使用了比喻的修辞手法,本体是“原子弹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喻体是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纸老虎”。将原子弹比作纸老虎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生动形象地表现了共产党人对美帝国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主义的蔑视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；“用来吓人的一只纸老虎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表明共产党人必定会战胜敌人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的坚定信念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。形象的比喻极大地激励了被压迫的中国人民。</a:t>
            </a:r>
            <a:endParaRPr lang="en-US" altLang="zh-CN" sz="2800" dirty="0"/>
          </a:p>
        </p:txBody>
      </p:sp>
      <p:sp>
        <p:nvSpPr>
          <p:cNvPr id="4" name="QB_4_AN.33_1#cd75f4fe2?sp=1&amp;pid=63ef3a391&amp;color=0,0,0&amp;vtp=1&amp;bt=1&amp;bbb=1&amp;hb=1&amp;hla=1"/>
          <p:cNvSpPr/>
          <p:nvPr/>
        </p:nvSpPr>
        <p:spPr>
          <a:xfrm>
            <a:off x="612648" y="1086871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使用了比喻的修辞手法,将原子弹比作纸老虎,举重若轻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表现了共产党人对美帝国主义的蔑视以及必定会战胜敌人的坚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定信念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,在当时极大地激励了被压迫的中国人民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分析判断修辞手法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分，分析效果3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50f9c82a?pid=f5445f3b9&amp;color=0,173,163&amp;vtp=1&amp;bt=1&amp;bbb=1"/>
          <p:cNvSpPr/>
          <p:nvPr/>
        </p:nvSpPr>
        <p:spPr>
          <a:xfrm>
            <a:off x="612648" y="466345"/>
            <a:ext cx="10963656" cy="72174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7_1#da088263d?pid=250f9c82a&amp;color=0,0,0&amp;vtp=1&amp;bbb=1&amp;hb=1"/>
          <p:cNvSpPr/>
          <p:nvPr/>
        </p:nvSpPr>
        <p:spPr>
          <a:xfrm>
            <a:off x="612648" y="1162003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人的正确思想是从哪里来的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是从天上掉下来的吗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己头脑里固有的吗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人的正确思想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只能从社会实践中来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能从社会的生产斗争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阶级斗争和科学实验这三项实践中来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决定人们的思想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而代表先进阶级的正确思想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一旦被群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众掌握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就会变成改造社会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改造世界的物质力量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人们在社会实践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中从事各项斗争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有了丰富的经验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有成功的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有失败的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1#da088263d?pid=250f9c82a&amp;color=0,0,0&amp;vtp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无数客观外界的现象通过人的眼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身这五个官能反映到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自己的头脑中来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开始是感性认识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这种感性认识的材料积累多了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就会产生一个飞跃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变成了理性认识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这是一个认识过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这是整个认识过程的第一个阶段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即由客观物质到主观精神的阶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由存在到思想的阶段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这时候的精神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是否正确地反映了客观外界的规律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还是没有证明的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还不能确定是否正确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然后又有认识过程的第二个阶段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即由精神到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物质的阶段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由思想到存在的阶段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这就是把第一个阶段得到的认识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放到社会实践中去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看这些理论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办法等等是否能得到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1#da088263d?pid=250f9c82a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预期的成功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一般的说来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成功了的就是正确的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失败了的就是错误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特别是人类对自然界的斗争是如此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在社会斗争中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代表先进阶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级的势力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有时候有些失败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并不是因为思想不正确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而是因为在斗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争力量的对比上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先进势力这一方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暂时还不如反动势力那一方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以暂时失败了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但是以后总有一天会要成功的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人们的认识经过实践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的考验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又会产生一个飞跃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这次飞跃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比起前一次飞跃来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意义更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加伟大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因为只有这一次飞跃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才能证明认识的第一次飞跃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即从客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观外界的反映过程中得到的思想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办法等等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竟是正确的还是错误的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此外再无别的检验真理的办法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1#da088263d?pid=250f9c82a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而无产阶级认识世界的目的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只是为了改造世界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此外再无别的目的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一个正确的认识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往往需要经过由物质到精神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由精神到物质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实践到认识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由认识到实践这样多次的反复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才能够完成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克思主义的认识论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就是辩证唯物论的认识论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现在我们的同志中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有很多人还不懂得这个认识论的道理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对于物质可以变成精神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可以变成物质这样日常生活中常见的飞跃现象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也觉得不可理解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对我们的同志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应当进行辩证唯物论的认识论的教育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以便建设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一个社会主义的伟大强国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并且帮助世界被压迫被剥削的广大人民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完成我们应当担负的国际主义的伟大义务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摘自毛泽东《人的正确思想是从哪里来的？》）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da088263d?pid=250f9c82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在这里讲讲我这个主张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要有智慧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就必须懂得并学会运用马克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思主义哲学去观察分析客观世界的事物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首先要说明什么叫智慧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我们常常说这个孩子聪明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那个青年机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但聪明和机灵是说对客观世界的事物反应比较快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比较敏捷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是指对一般事物而言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比如学生学习中的课堂提问等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这种智能是有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方法培养锻炼的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但这类方法出不了智慧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智慧是人脑更高层次的活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聪明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机灵以及所谓智力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智能都在低层次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比智慧低一个或几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个层次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所以这些开发智力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智能的工作是有益的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但还远不能用以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da088263d?pid=250f9c82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敲开智慧的大门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为什么这样讲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中国有句老话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大智若愚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真正有智慧的人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看上去好像还有点迟钝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这是因为他用智慧去考虑深邃的问题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般问题反而不感兴趣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不愿去花心思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还有一点要说明的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智慧并不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仅仅是有知识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不是有了知识就自然而然地有智慧了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这里还有一个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运用知识的问题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中国从前就笑话那些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老学究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因为他们有知识不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也不能达到智慧的高度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关于人的智慧的描述和议论还有很多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但说来说去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有能够真正从智慧的本质上去探讨培养智慧的切实可行的有效途径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da088263d?pid=250f9c82a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要解决这个问题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第一步应该回答的是站在什么立场上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天生的吗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如果是天生的话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那小娃娃就能有智慧了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这在历史上还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没有记载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智慧是神授的吗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我们也不信这种鬼话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在这个问题上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不能搞唯心主义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只能搞唯物主义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而且是辩证唯物主义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人的主观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可以通过实践去认识客观世界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掌握了解客观规律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人又可以主观能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动地影响和改造客观世界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这就是我们的立场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第二步要回答的是用什么观点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我在这里建议用系统科学这个现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代化的观点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智慧作为现象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不可能是孤立于一切事物之外的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一定是与其他事物有关联的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智慧要靠知识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特别是活的而不是死的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3671f121?pid=f5445f3b9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4da9fb3dd?pid=e3671f121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阅读下面的文字,完成题目。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人们的社会存在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决定人们的思想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而代表先进阶级的正确思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如果被群众掌握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就会变成改造社会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改造世界的物质力量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们在社会实践中从事各项斗争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有了丰富的经验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有成功的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有失败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无数客观外界的现象通过人的眼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身这五个官能反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映到自己的头脑中来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开始是感性认识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这种感性认识的材料积累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就会产生一个飞跃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变成了理性认识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这就是思想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da088263d?pid=250f9c82a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所以我们应该考虑智慧与知识的体系即系统化了的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有合理结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构的人类知识之间的关系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这样就把问题推向什么是系统化了的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合理结构的人类知识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我的答案就是现代科学技术体系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摘编自钱学森《怎样提高人的智慧？》）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cfa4ee252?pid=da088263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cfa4ee252.bracket?pid=da088263d&amp;color=0,0,0&amp;vpa=5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8_2#cfa4ee252.choices?pid=da088263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一个完整的认识过程必须包括两个阶段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第一是由存在到思想的阶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，第二是由思想到存在的阶段。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思想是基于人的社会存在而产生的理性认识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它有赖于人们头脑中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反映的对客观外界现象的大量积累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对我们的同志进行辩证唯物论的认识论的教育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对完成我们担负的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国际主义伟大义务具有重大意义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中国从前的“老学究”被人笑话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是因为他们的认识没有经过实践检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，从而实现认识第二阶段的飞跃。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cfa4ee252?pid=da088263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D项，中国从前的“老学究”被人笑话，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是因为他们有知识不会用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也不能达到智慧的高度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8c1f6eada?pid=da088263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2_1#8c1f6eada.bracket?pid=da088263d&amp;color=0,0,0&amp;vpa=6&amp;vtp=1"/>
          <p:cNvSpPr/>
          <p:nvPr/>
        </p:nvSpPr>
        <p:spPr>
          <a:xfrm>
            <a:off x="8446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1_2#8c1f6eada.choices?pid=da088263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群众掌握代表先进阶级的正确思想，就可以取得为改造社会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世界而进行的社会斗争的胜利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在生活上表现迟钝，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对一般问题不感兴趣的人便是真正有智慧的人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他们善于考虑深邃的问题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社会上许多宣传“三月速成”“包教包会”的培训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也许能够提升人的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，但无法培养智慧。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用系统化了的、有合理结构的人类知识来培养智慧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有助于我们在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学习中保持辩证唯物主义的立场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3_1#8c1f6eada?pid=da088263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A项，“就可以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”说法过于绝对，材料一原文说的是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变成改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造社会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、改造世界的物质力量”，并不是说就可以取得为改造社会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造世界而进行的社会斗争的胜利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。B项，材料二第三段原文说的是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正有智慧的人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，看上去好像还有点迟钝”，但反过来并不能成立。D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材料二强调我们要站在辩证唯物主义的立场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，要用系统化了的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理结构的人类知识来培养智慧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，但并没有说二者之间的关系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选项的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说法于文无据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4_1#843c28b84?pid=da088263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结合材料内容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下列选项中最能支持人的认识的两次飞跃观点的一项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5_1#843c28b84.bracket?pid=da088263d&amp;color=0,0,0&amp;vpa=7&amp;vtp=1"/>
          <p:cNvSpPr/>
          <p:nvPr/>
        </p:nvSpPr>
        <p:spPr>
          <a:xfrm>
            <a:off x="24898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24_2#843c28b84.choices?pid=da088263d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知之愈明，则行之愈笃；行之愈笃，则知之益明。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自古圣贤之言学也，咸以躬行实践为先，识见言论次之。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你要知道梨子的滋味，你就得变革梨子，亲口吃一吃。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思考和知识应该经常同步而行。如若不然，知识就是个死物。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6_1#843c28b84?pid=da088263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由材料一可知，人的认识的两次飞跃指由感性上升到理性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由理性回到实践检验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，形成新的理性认识。A项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意思是知道和理解得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越清楚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，行动和实践越扎实，进而认识和理解也就会更加清楚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符合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。B项，强调的是躬行实践比识见言论更重要。C项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强调的是实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践的作用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。D项，强调的是思考的重要性。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a8791e4cc?sp=1&amp;pid=da088263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材料一与材料二论点的提出方式有何不同？请简要分析。（4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pc="-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</a:t>
            </a:r>
            <a:endParaRPr lang="en-US" altLang="zh-CN" sz="2800" spc="-50" dirty="0"/>
          </a:p>
        </p:txBody>
      </p:sp>
      <p:sp>
        <p:nvSpPr>
          <p:cNvPr id="3" name="QB_4_AN.28_1#a8791e4cc.blank?pid=da088263d&amp;color=0,0,0&amp;vpa=8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材料一是在否定常见错误观点的基础上，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提出正确的观点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材料二是在文章开篇部分就直接提出要论证的中心观点。（每点2分）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b77fff04d?sp=1&amp;pid=da088263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明代大儒王守仁在《传习录》中说到“如言学孝，则必服劳奉养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行孝道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，然后谓之学”。请结合材料一，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谈谈你对这一言论的认识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b77fff04d?sp=1&amp;pid=da088263d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人可以通过实践去掌握了解客观规律，“服劳奉养，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躬行孝道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的过程就是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“学孝”的过程。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认识要通过实践的检验才能成为正确的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，践行“孝道”也是检验自己理解的“孝道”是否正确的过程。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在实践中能积攒丰富的经验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，又会产生新的认识，故而践行“孝道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“孝道”的发展。（每点2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0_1#b77fff04d?pid=da088263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由材料一“人的正确思想，只能从社会实践中来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只能从社会的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生产斗争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、阶级斗争和科学实验这三项实践中来”可知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人可以通过实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践去掌握了解客观规律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，“服劳奉养，躬行孝道”的过程就是“学孝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。由材料一“人们的认识经过实践的考验，又会产生一个飞跃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，比起前一次飞跃来，意义更加伟大。因为只有这一次飞跃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能证明认识的第一次飞跃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即从客观外界的反映过程中得到的思想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、政策、计划、办法等等，究竟是正确的还是错误的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此外再无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别的检验真理的办法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认识要通过实践的检验才能成为正确的认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4da9fb3dd?pid=e3671f121&amp;color=0,0,0&amp;vtp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这是一个认识过程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这是整个认识过程的第一个阶段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即由客观物质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到主观精神的阶段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由存在到思想的阶段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这时候的精神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包括理论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办法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是否正确地反映了客观外界的规律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还是没有证明的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还不能确定是否正确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然后又有认识过程的第二个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即由精神到物质的阶段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由思想到存在的阶段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这就是把第一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个阶段得到的认识放到社会实践中去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看这些理论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法等等是否能得到预期的成功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一般的说来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成功了的就是正确的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失败了的就是错误的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特别是人类对自然界的斗争是如此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在社会斗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代表先进阶级的势力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有时候有些失败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而是因为在斗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0_1#b77fff04d?pid=da088263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，践行“孝道”也是检验自己理解的“孝道”是否正确的过程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由材料一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一个正确的认识，往往需要经过由物质到精神，由精神到物质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实践到认识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，由认识到实践这样多次的反复，才能够完成”可知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实践中能积攒丰富的经验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，又会产生新的认识，故而践行“孝道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“孝道”的发展。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4da9fb3dd?pid=e3671f121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争力量的对比上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先进势力这一方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暂时还不如反动势力那一方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以暂时失败了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但是以后总有一天会要成功的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人们的认识经过实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践的考验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又会产生一个飞跃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这次飞跃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比起前一次飞跃来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更加伟大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因为只有这一次飞跃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才能证明认识的第一次飞跃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客观外界的反映过程中得到的思想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办法等等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究竟是正确的还是错误的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此外再无别的检验真理的办法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1_1#4da9fb3dd?pid=e3671f121&amp;color=0,0,0&amp;vtp=1&amp;bbb=1&amp;hb=1&amp;zzd= 3"/>
          <p:cNvSpPr/>
          <p:nvPr/>
        </p:nvSpPr>
        <p:spPr>
          <a:xfrm>
            <a:off x="25494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8361f1240?pid=4da9fb3d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8361f1240.bracket?pid=4da9fb3dd&amp;color=0,0,0&amp;vpa=1&amp;vtp=1"/>
          <p:cNvSpPr/>
          <p:nvPr/>
        </p:nvSpPr>
        <p:spPr>
          <a:xfrm>
            <a:off x="6325266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_2#8361f1240.choices?pid=4da9fb3dd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①句中的“如果”换为“一旦”语气更强烈，更能体现正确思想的力量。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②句中将第一个“就”换为“才”更能准确体现上下文中的条件关系。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③句中的括号与“迩之事父，远之事君。（《论语·阳货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号用法不同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④句中将“又”删除不利于体现认识的阶段，影响表达的准确性。</a:t>
            </a:r>
            <a:endParaRPr lang="en-US" altLang="zh-CN" sz="2800" dirty="0"/>
          </a:p>
        </p:txBody>
      </p:sp>
      <p:sp>
        <p:nvSpPr>
          <p:cNvPr id="5" name="QC_4_AS.4_1#8361f1240?pid=4da9fb3dd&amp;color=0,0,0&amp;vtp=1&amp;bbb=1&amp;hb=1"/>
          <p:cNvSpPr/>
          <p:nvPr/>
        </p:nvSpPr>
        <p:spPr>
          <a:xfrm>
            <a:off x="612648" y="43484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B项，“就会产生一个飞跃”体现的是充分条件，而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才会产生一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个飞跃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”体现的是必要关系。二者关系不同，不能更换。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22e37828e?pid=4da9fb3d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下列填入文中括号内的句子，衔接最恰当的一项是（3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_1#22e37828e.bracket?pid=4da9fb3dd&amp;color=0,0,0&amp;vpa=2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_2#22e37828e.choices?pid=4da9fb3dd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并不是思想不正确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并不是错误的思想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并不是因为错误的思想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并不是因为思想不正确</a:t>
            </a:r>
            <a:endParaRPr lang="en-US" altLang="zh-CN" sz="2800" dirty="0"/>
          </a:p>
        </p:txBody>
      </p:sp>
      <p:sp>
        <p:nvSpPr>
          <p:cNvPr id="5" name="QC_4_AS.7_1#22e37828e?pid=4da9fb3dd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D项，根据下文“而是因为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”可知，应该填入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并不是因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”，排除A、B两项；又因此处强调的重点应为“不正确”，排除C项。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63ef3a391?pid=e3671f121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阅读下面的文字,完成题目。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词语曜党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文章华国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作为中国共产党最有原创性的思想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家和立言者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创造了一个宏大的革命话语系统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毛氏词语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在历史的岩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石上留下深深划痕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革命队伍掀起了语言风暴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凝聚了革命者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击败了中间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派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赢得了敌对者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率领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一群汹涌的革命词语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无往而不胜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他创造的新词汇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立起共产党文化的核心概念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是他为党铸魂的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改造思想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之大举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在共产党即将取得胜利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走向执政的红地毯时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他创造出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63ef3a391?pid=e3671f12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警示和教导党内同志要抵制诱惑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不要被敌人拉下水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。1946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他在接受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美国记者采访时说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原子弹是美国反动派用来吓人的一只纸老虎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恐美症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恐核症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将其有力地推向全国乃至英语世界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毛氏文章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独特的词语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丰富的意象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构成绝妙语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使人过目难忘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这些语录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有的是精研细磨的雕章琢句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一字不可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有的是脱口而成的莲花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不经意为之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却犹如神助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_1#654e88512?sp=1&amp;pid=63ef3a391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10_1#654e88512.blank?pid=63ef3a391&amp;color=0,0,0&amp;vpa=3&amp;vtp=1&amp;bbb=1"/>
          <p:cNvSpPr/>
          <p:nvPr/>
        </p:nvSpPr>
        <p:spPr>
          <a:xfrm>
            <a:off x="1321466" y="1085220"/>
            <a:ext cx="99044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①攻城略地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②神来之笔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③糖衣炮弹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④回味无穷（每处1分）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6697</Words>
  <Application>WPS 演示</Application>
  <PresentationFormat>宽屏</PresentationFormat>
  <Paragraphs>289</Paragraphs>
  <Slides>30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2025-04-01T09:17:00Z</dcterms:created>
  <dcterms:modified xsi:type="dcterms:W3CDTF">2025-09-02T09:26:54Z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AAC59A40C1E745769EC4088C88C3EDDB_12</vt:lpwstr>
  </property>
  <property fmtid="{D5CDD505-2E9C-101B-9397-08002B2CF9AE}" pid="3" name="KSOProductBuildVer">
    <vt:lpwstr>2052-12.1.0.22529</vt:lpwstr>
  </property>
</Properties>
</file>